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5" r:id="rId6"/>
    <p:sldId id="259" r:id="rId7"/>
    <p:sldId id="264" r:id="rId8"/>
    <p:sldId id="268" r:id="rId9"/>
    <p:sldId id="260" r:id="rId10"/>
    <p:sldId id="261" r:id="rId11"/>
    <p:sldId id="266" r:id="rId12"/>
    <p:sldId id="267" r:id="rId13"/>
    <p:sldId id="262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8264438382017908E-2"/>
          <c:y val="7.3621284143031734E-2"/>
          <c:w val="0.51828363378006015"/>
          <c:h val="0.7365426658942657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предприятий-участников</c:v>
                </c:pt>
              </c:strCache>
            </c:strRef>
          </c:tx>
          <c:explosion val="34"/>
          <c:dLbls>
            <c:dLbl>
              <c:idx val="0"/>
              <c:layout>
                <c:manualLayout>
                  <c:x val="-0.18112716556870911"/>
                  <c:y val="-0.12391455512879515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"/>
                  <c:y val="0.16105650959417209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0833333333333333E-3"/>
                  <c:y val="-4.8653597876098055E-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4583333333333334E-2"/>
                  <c:y val="-9.4266345884939998E-2"/>
                </c:manualLayout>
              </c:layout>
              <c:dLblPos val="bestFit"/>
              <c:showLegendKey val="1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1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Медицинские организации (внедрение программы в своей МО)</c:v>
                </c:pt>
                <c:pt idx="1">
                  <c:v>Образовательные и научные учреждения (колледжи, школы, детские сады  и пр.)</c:v>
                </c:pt>
                <c:pt idx="2">
                  <c:v>Иные государственные или муниципальные учреждения</c:v>
                </c:pt>
                <c:pt idx="3">
                  <c:v>Предприятия с частной формой собственности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64</c:v>
                </c:pt>
                <c:pt idx="1">
                  <c:v>9</c:v>
                </c:pt>
                <c:pt idx="2">
                  <c:v>12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4718369866660521"/>
          <c:y val="0.15056328282364762"/>
          <c:w val="0.36291034712618142"/>
          <c:h val="0.70487729624244644"/>
        </c:manualLayout>
      </c:layout>
      <c:overlay val="0"/>
      <c:txPr>
        <a:bodyPr/>
        <a:lstStyle/>
        <a:p>
          <a:pPr>
            <a:defRPr sz="900" b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риска, %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10"/>
      <c:rotY val="2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157273123499105E-2"/>
          <c:y val="0.15261763243237525"/>
          <c:w val="0.93084272687650094"/>
          <c:h val="0.77361675422307574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Факторы риска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603377402510832E-2"/>
                  <c:y val="9.46446563408663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80654286275884E-2"/>
                  <c:y val="-2.9991878297047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029056600548657E-2"/>
                  <c:y val="1.5305291749192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6457744011349066E-2"/>
                  <c:y val="-8.066488780940048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1471503166314851E-2"/>
                  <c:y val="0.1201976121427121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4420363549349317E-2"/>
                  <c:y val="2.86965241409958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4144069462367428E-2"/>
                  <c:y val="1.190337088982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курение</c:v>
                </c:pt>
                <c:pt idx="1">
                  <c:v>алкоголь</c:v>
                </c:pt>
                <c:pt idx="2">
                  <c:v>избыточная масса тела</c:v>
                </c:pt>
                <c:pt idx="3">
                  <c:v>неправильное питание</c:v>
                </c:pt>
                <c:pt idx="4">
                  <c:v>низкая физическая активность</c:v>
                </c:pt>
                <c:pt idx="5">
                  <c:v>повышенное АД</c:v>
                </c:pt>
                <c:pt idx="6">
                  <c:v>стресс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22</c:v>
                </c:pt>
                <c:pt idx="1">
                  <c:v>2</c:v>
                </c:pt>
                <c:pt idx="2">
                  <c:v>27</c:v>
                </c:pt>
                <c:pt idx="3">
                  <c:v>44</c:v>
                </c:pt>
                <c:pt idx="4">
                  <c:v>40</c:v>
                </c:pt>
                <c:pt idx="5">
                  <c:v>26</c:v>
                </c:pt>
                <c:pt idx="6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5878400"/>
        <c:axId val="55545216"/>
        <c:axId val="0"/>
      </c:bar3DChart>
      <c:catAx>
        <c:axId val="5587840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5545216"/>
        <c:crosses val="autoZero"/>
        <c:auto val="1"/>
        <c:lblAlgn val="ctr"/>
        <c:lblOffset val="100"/>
        <c:noMultiLvlLbl val="0"/>
      </c:catAx>
      <c:valAx>
        <c:axId val="5554521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55878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Повышение физической активности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432098765432098E-3"/>
                  <c:y val="-4.770256577496673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92</a:t>
                    </a:r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Профилактика потребления табака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02469135802469E-2"/>
                  <c:y val="-3.928446593232556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91</a:t>
                    </a:r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Здоровое питание, снижение массы тела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888E-2"/>
                  <c:y val="-4.770256577496674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88</a:t>
                    </a:r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Сохранение психологического здоровья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518518518518462E-2"/>
                  <c:y val="-4.48965324940863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84</a:t>
                    </a:r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Снижение потребления алкоголя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148148148148091E-2"/>
                  <c:y val="-5.05085990558471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61</a:t>
                    </a:r>
                    <a:r>
                      <a: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6021760"/>
        <c:axId val="56024448"/>
        <c:axId val="0"/>
      </c:bar3DChart>
      <c:catAx>
        <c:axId val="56021760"/>
        <c:scaling>
          <c:orientation val="minMax"/>
        </c:scaling>
        <c:delete val="1"/>
        <c:axPos val="b"/>
        <c:majorTickMark val="out"/>
        <c:minorTickMark val="none"/>
        <c:tickLblPos val="nextTo"/>
        <c:crossAx val="56024448"/>
        <c:crosses val="autoZero"/>
        <c:auto val="1"/>
        <c:lblAlgn val="ctr"/>
        <c:lblOffset val="100"/>
        <c:noMultiLvlLbl val="0"/>
      </c:catAx>
      <c:valAx>
        <c:axId val="56024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021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45694808982211"/>
          <c:y val="1.6731249621627406E-2"/>
          <c:w val="0.32617125984251971"/>
          <c:h val="0.92164096826265896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3C3BD8-5AFE-4A8F-92E1-82DFC2E7A940}" type="doc">
      <dgm:prSet loTypeId="urn:microsoft.com/office/officeart/2005/8/layout/vProcess5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47D11EE-6AF8-4369-B1B9-458812ED62AC}">
      <dgm:prSet phldrT="[Текст]" custT="1"/>
      <dgm:spPr/>
      <dgm:t>
        <a:bodyPr/>
        <a:lstStyle/>
        <a:p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Корпоративные    программы «Укрепление здоровья работающих»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6360B5E5-9BFB-459E-BFC4-C9BAD31433C3}" type="parTrans" cxnId="{C22CE978-C86E-4212-A197-15A36801B2A5}">
      <dgm:prSet/>
      <dgm:spPr/>
      <dgm:t>
        <a:bodyPr/>
        <a:lstStyle/>
        <a:p>
          <a:endParaRPr lang="ru-RU"/>
        </a:p>
      </dgm:t>
    </dgm:pt>
    <dgm:pt modelId="{699B2BD7-FD66-4AB3-8DB7-1DE11560BA2D}" type="sibTrans" cxnId="{C22CE978-C86E-4212-A197-15A36801B2A5}">
      <dgm:prSet/>
      <dgm:spPr/>
      <dgm:t>
        <a:bodyPr/>
        <a:lstStyle/>
        <a:p>
          <a:endParaRPr lang="ru-RU"/>
        </a:p>
      </dgm:t>
    </dgm:pt>
    <dgm:pt modelId="{74DF105E-77EE-4684-98CC-F50B5B02A36D}">
      <dgm:prSet custT="1"/>
      <dgm:spPr/>
      <dgm:t>
        <a:bodyPr/>
        <a:lstStyle/>
        <a:p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Муниципальные                                                                        программы «Укрепление общественного здоровья»</a:t>
          </a:r>
        </a:p>
        <a:p>
          <a:pPr algn="ctr"/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Утверждены Постановлениями Администраций муниципальных образований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BA8BE5-D8E8-4A20-A266-78A6A3B802BD}" type="parTrans" cxnId="{CB3CE176-A45C-42A0-83C6-01454C0292CC}">
      <dgm:prSet/>
      <dgm:spPr/>
      <dgm:t>
        <a:bodyPr/>
        <a:lstStyle/>
        <a:p>
          <a:endParaRPr lang="ru-RU"/>
        </a:p>
      </dgm:t>
    </dgm:pt>
    <dgm:pt modelId="{E23B0DA7-7FA2-41E7-9715-CE8CD7035BA0}" type="sibTrans" cxnId="{CB3CE176-A45C-42A0-83C6-01454C0292CC}">
      <dgm:prSet/>
      <dgm:spPr/>
      <dgm:t>
        <a:bodyPr/>
        <a:lstStyle/>
        <a:p>
          <a:endParaRPr lang="ru-RU" dirty="0"/>
        </a:p>
      </dgm:t>
    </dgm:pt>
    <dgm:pt modelId="{CA755499-8CC6-4E03-9E50-C9ABB39E960F}">
      <dgm:prSet custT="1"/>
      <dgm:spPr/>
      <dgm:t>
        <a:bodyPr/>
        <a:lstStyle/>
        <a:p>
          <a:pPr algn="ctr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Региональный проект «Формирование системы мотивации граждан к здоровому образу жизни, включая здоровое питание и отказ от вредных привычек»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38AAAD-D5D9-4C29-898D-66B31C7EEAE1}" type="parTrans" cxnId="{AA17A9C3-8F80-49CD-AEDD-BE82324867C4}">
      <dgm:prSet/>
      <dgm:spPr/>
      <dgm:t>
        <a:bodyPr/>
        <a:lstStyle/>
        <a:p>
          <a:endParaRPr lang="ru-RU"/>
        </a:p>
      </dgm:t>
    </dgm:pt>
    <dgm:pt modelId="{AEF48B39-114D-46F5-8B2A-6E9C7AD6ECF6}" type="sibTrans" cxnId="{AA17A9C3-8F80-49CD-AEDD-BE82324867C4}">
      <dgm:prSet/>
      <dgm:spPr/>
      <dgm:t>
        <a:bodyPr/>
        <a:lstStyle/>
        <a:p>
          <a:endParaRPr lang="ru-RU" dirty="0"/>
        </a:p>
      </dgm:t>
    </dgm:pt>
    <dgm:pt modelId="{B2ECEEF6-675A-49CD-A8A3-21F5D22F578C}">
      <dgm:prSet/>
      <dgm:spPr/>
      <dgm:t>
        <a:bodyPr/>
        <a:lstStyle/>
        <a:p>
          <a:endParaRPr lang="ru-RU"/>
        </a:p>
      </dgm:t>
    </dgm:pt>
    <dgm:pt modelId="{D3033500-A781-49B8-B61B-C97C65E36528}" type="parTrans" cxnId="{72504AC8-C296-46B0-9A00-0AA18F3EADBE}">
      <dgm:prSet/>
      <dgm:spPr/>
      <dgm:t>
        <a:bodyPr/>
        <a:lstStyle/>
        <a:p>
          <a:endParaRPr lang="ru-RU"/>
        </a:p>
      </dgm:t>
    </dgm:pt>
    <dgm:pt modelId="{13CF4262-5DDF-482B-88F2-E5490E62B164}" type="sibTrans" cxnId="{72504AC8-C296-46B0-9A00-0AA18F3EADBE}">
      <dgm:prSet/>
      <dgm:spPr/>
      <dgm:t>
        <a:bodyPr/>
        <a:lstStyle/>
        <a:p>
          <a:endParaRPr lang="ru-RU"/>
        </a:p>
      </dgm:t>
    </dgm:pt>
    <dgm:pt modelId="{476AD05E-2ECB-4AC6-8731-7D4D98FB0E3F}">
      <dgm:prSet/>
      <dgm:spPr/>
      <dgm:t>
        <a:bodyPr/>
        <a:lstStyle/>
        <a:p>
          <a:endParaRPr lang="ru-RU"/>
        </a:p>
      </dgm:t>
    </dgm:pt>
    <dgm:pt modelId="{CDEB913F-DB5C-4609-917F-116333F432ED}" type="parTrans" cxnId="{3C639A9B-31FF-4C9A-AF3F-5FC3420AE139}">
      <dgm:prSet/>
      <dgm:spPr/>
      <dgm:t>
        <a:bodyPr/>
        <a:lstStyle/>
        <a:p>
          <a:endParaRPr lang="ru-RU"/>
        </a:p>
      </dgm:t>
    </dgm:pt>
    <dgm:pt modelId="{B1B3ABB9-13D9-4420-B589-7B44D66C8091}" type="sibTrans" cxnId="{3C639A9B-31FF-4C9A-AF3F-5FC3420AE139}">
      <dgm:prSet/>
      <dgm:spPr/>
      <dgm:t>
        <a:bodyPr/>
        <a:lstStyle/>
        <a:p>
          <a:endParaRPr lang="ru-RU"/>
        </a:p>
      </dgm:t>
    </dgm:pt>
    <dgm:pt modelId="{FDE5F0AB-0A1C-4F69-B533-E1CED35749A4}">
      <dgm:prSet/>
      <dgm:spPr/>
      <dgm:t>
        <a:bodyPr/>
        <a:lstStyle/>
        <a:p>
          <a:endParaRPr lang="ru-RU"/>
        </a:p>
      </dgm:t>
    </dgm:pt>
    <dgm:pt modelId="{843ED0A2-33DF-4E4B-A167-3A201CD40DDE}" type="parTrans" cxnId="{F60FF263-7B1A-4240-B90B-CA5548B994E7}">
      <dgm:prSet/>
      <dgm:spPr/>
      <dgm:t>
        <a:bodyPr/>
        <a:lstStyle/>
        <a:p>
          <a:endParaRPr lang="ru-RU"/>
        </a:p>
      </dgm:t>
    </dgm:pt>
    <dgm:pt modelId="{39BD5169-BA52-4D70-B8F0-FDC7388D98B8}" type="sibTrans" cxnId="{F60FF263-7B1A-4240-B90B-CA5548B994E7}">
      <dgm:prSet/>
      <dgm:spPr/>
      <dgm:t>
        <a:bodyPr/>
        <a:lstStyle/>
        <a:p>
          <a:endParaRPr lang="ru-RU"/>
        </a:p>
      </dgm:t>
    </dgm:pt>
    <dgm:pt modelId="{6CABADCC-F9AD-4A27-B915-667B5DF5D248}">
      <dgm:prSet/>
      <dgm:spPr/>
      <dgm:t>
        <a:bodyPr/>
        <a:lstStyle/>
        <a:p>
          <a:endParaRPr lang="ru-RU" dirty="0"/>
        </a:p>
      </dgm:t>
    </dgm:pt>
    <dgm:pt modelId="{35A7C0C5-925D-45FE-AD09-25AFDD6254C3}" type="parTrans" cxnId="{F0439B8C-1293-42EE-85E5-76625BA9C0CF}">
      <dgm:prSet/>
      <dgm:spPr/>
      <dgm:t>
        <a:bodyPr/>
        <a:lstStyle/>
        <a:p>
          <a:endParaRPr lang="ru-RU"/>
        </a:p>
      </dgm:t>
    </dgm:pt>
    <dgm:pt modelId="{4E18BD58-BB02-4DDE-98F5-AF1DF0530B47}" type="sibTrans" cxnId="{F0439B8C-1293-42EE-85E5-76625BA9C0CF}">
      <dgm:prSet/>
      <dgm:spPr/>
      <dgm:t>
        <a:bodyPr/>
        <a:lstStyle/>
        <a:p>
          <a:endParaRPr lang="ru-RU"/>
        </a:p>
      </dgm:t>
    </dgm:pt>
    <dgm:pt modelId="{514AA5D1-2B1F-4199-BAB3-61A937DE3D4C}">
      <dgm:prSet/>
      <dgm:spPr/>
      <dgm:t>
        <a:bodyPr/>
        <a:lstStyle/>
        <a:p>
          <a:endParaRPr lang="ru-RU"/>
        </a:p>
      </dgm:t>
    </dgm:pt>
    <dgm:pt modelId="{D827DAFC-74B9-4EB8-AEC0-6073AD6EC3BD}" type="parTrans" cxnId="{4FB177F8-D119-4F4A-B306-96E0B1C8CB74}">
      <dgm:prSet/>
      <dgm:spPr/>
      <dgm:t>
        <a:bodyPr/>
        <a:lstStyle/>
        <a:p>
          <a:endParaRPr lang="ru-RU"/>
        </a:p>
      </dgm:t>
    </dgm:pt>
    <dgm:pt modelId="{043199AD-ED52-4E8E-B304-D8C71B4594B4}" type="sibTrans" cxnId="{4FB177F8-D119-4F4A-B306-96E0B1C8CB74}">
      <dgm:prSet/>
      <dgm:spPr/>
      <dgm:t>
        <a:bodyPr/>
        <a:lstStyle/>
        <a:p>
          <a:endParaRPr lang="ru-RU"/>
        </a:p>
      </dgm:t>
    </dgm:pt>
    <dgm:pt modelId="{54A8A414-F2A8-438C-AA59-E4C8C200A461}">
      <dgm:prSet/>
      <dgm:spPr/>
      <dgm:t>
        <a:bodyPr/>
        <a:lstStyle/>
        <a:p>
          <a:endParaRPr lang="ru-RU" dirty="0"/>
        </a:p>
      </dgm:t>
    </dgm:pt>
    <dgm:pt modelId="{CF33E6C4-71AD-47BE-8E9E-3E26A6AD4324}" type="parTrans" cxnId="{DE44A9BE-D30A-4CEB-9E2B-750E9C8D2AF6}">
      <dgm:prSet/>
      <dgm:spPr/>
      <dgm:t>
        <a:bodyPr/>
        <a:lstStyle/>
        <a:p>
          <a:endParaRPr lang="ru-RU"/>
        </a:p>
      </dgm:t>
    </dgm:pt>
    <dgm:pt modelId="{59D97D3E-50CE-4F9A-908A-98E1C6CA209E}" type="sibTrans" cxnId="{DE44A9BE-D30A-4CEB-9E2B-750E9C8D2AF6}">
      <dgm:prSet/>
      <dgm:spPr/>
      <dgm:t>
        <a:bodyPr/>
        <a:lstStyle/>
        <a:p>
          <a:endParaRPr lang="ru-RU"/>
        </a:p>
      </dgm:t>
    </dgm:pt>
    <dgm:pt modelId="{94A67D5C-BD90-4BF6-A599-AD4A0735B279}">
      <dgm:prSet/>
      <dgm:spPr/>
      <dgm:t>
        <a:bodyPr/>
        <a:lstStyle/>
        <a:p>
          <a:endParaRPr lang="ru-RU" dirty="0"/>
        </a:p>
      </dgm:t>
    </dgm:pt>
    <dgm:pt modelId="{D19DE2E9-5DF0-484D-9141-EE7BECA80E74}" type="parTrans" cxnId="{66ACA979-BB9A-4BC5-907B-BE245A5310D0}">
      <dgm:prSet/>
      <dgm:spPr/>
      <dgm:t>
        <a:bodyPr/>
        <a:lstStyle/>
        <a:p>
          <a:endParaRPr lang="ru-RU"/>
        </a:p>
      </dgm:t>
    </dgm:pt>
    <dgm:pt modelId="{438387E4-62B4-4B76-BA5A-0A0B30464166}" type="sibTrans" cxnId="{66ACA979-BB9A-4BC5-907B-BE245A5310D0}">
      <dgm:prSet/>
      <dgm:spPr/>
      <dgm:t>
        <a:bodyPr/>
        <a:lstStyle/>
        <a:p>
          <a:endParaRPr lang="ru-RU"/>
        </a:p>
      </dgm:t>
    </dgm:pt>
    <dgm:pt modelId="{865C42CE-AD15-4B09-8D01-BA6F2A2E533A}">
      <dgm:prSet custScaleX="102269" custScaleY="112941" custLinFactNeighborX="1704" custLinFactNeighborY="53348"/>
      <dgm:spPr/>
      <dgm:t>
        <a:bodyPr/>
        <a:lstStyle/>
        <a:p>
          <a:endParaRPr lang="ru-RU"/>
        </a:p>
      </dgm:t>
    </dgm:pt>
    <dgm:pt modelId="{504198F3-ACD9-4ACF-9E85-E50D24284856}" type="parTrans" cxnId="{44B00A23-E4EE-4DBD-8486-ADD3A4F9CC02}">
      <dgm:prSet/>
      <dgm:spPr/>
      <dgm:t>
        <a:bodyPr/>
        <a:lstStyle/>
        <a:p>
          <a:endParaRPr lang="ru-RU"/>
        </a:p>
      </dgm:t>
    </dgm:pt>
    <dgm:pt modelId="{7B5EEBBF-32B7-4F85-9B63-78ECE9D57680}" type="sibTrans" cxnId="{44B00A23-E4EE-4DBD-8486-ADD3A4F9CC02}">
      <dgm:prSet custScaleX="88738" custScaleY="100000" custLinFactNeighborX="-29494" custLinFactNeighborY="77687"/>
      <dgm:spPr/>
      <dgm:t>
        <a:bodyPr/>
        <a:lstStyle/>
        <a:p>
          <a:endParaRPr lang="ru-RU"/>
        </a:p>
      </dgm:t>
    </dgm:pt>
    <dgm:pt modelId="{018D7597-03E7-49C3-91EE-D39100C7B871}">
      <dgm:prSet custT="1"/>
      <dgm:spPr/>
      <dgm:t>
        <a:bodyPr/>
        <a:lstStyle/>
        <a:p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проект «Формирование системы    мотивации граждан к здоровому образу жизни, включая здоровое питание и отказ от вредных     привычек» («Укрепление общественного здоровья»)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79B9E2-2A91-4C47-8B04-0B38C4EEA9FA}" type="sibTrans" cxnId="{197805EE-69FB-42B7-AD06-6ACBA37806FB}">
      <dgm:prSet/>
      <dgm:spPr/>
      <dgm:t>
        <a:bodyPr/>
        <a:lstStyle/>
        <a:p>
          <a:endParaRPr lang="ru-RU" dirty="0"/>
        </a:p>
      </dgm:t>
    </dgm:pt>
    <dgm:pt modelId="{81924B0B-3A1C-4935-9652-B9E8E8DC1104}" type="parTrans" cxnId="{197805EE-69FB-42B7-AD06-6ACBA37806FB}">
      <dgm:prSet/>
      <dgm:spPr/>
      <dgm:t>
        <a:bodyPr/>
        <a:lstStyle/>
        <a:p>
          <a:endParaRPr lang="ru-RU"/>
        </a:p>
      </dgm:t>
    </dgm:pt>
    <dgm:pt modelId="{D7C9B7FD-0079-4321-A878-D31C02E2CD29}">
      <dgm:prSet custScaleX="35869" custScaleY="146806" custLinFactNeighborX="-3937" custLinFactNeighborY="89144"/>
      <dgm:spPr/>
      <dgm:t>
        <a:bodyPr/>
        <a:lstStyle/>
        <a:p>
          <a:endParaRPr lang="ru-RU"/>
        </a:p>
      </dgm:t>
    </dgm:pt>
    <dgm:pt modelId="{9FF91774-14C7-4ED9-BFA0-FB31BB631936}" type="parTrans" cxnId="{0FACAF33-EB52-420C-958C-B364157462A9}">
      <dgm:prSet/>
      <dgm:spPr/>
      <dgm:t>
        <a:bodyPr/>
        <a:lstStyle/>
        <a:p>
          <a:endParaRPr lang="ru-RU"/>
        </a:p>
      </dgm:t>
    </dgm:pt>
    <dgm:pt modelId="{FA1E85D1-DB7D-4066-8774-10DFFC1E00B0}" type="sibTrans" cxnId="{0FACAF33-EB52-420C-958C-B364157462A9}">
      <dgm:prSet custScaleX="82336" custScaleY="100000" custLinFactX="-427426" custLinFactY="-1567" custLinFactNeighborX="-500000" custLinFactNeighborY="-100000"/>
      <dgm:spPr/>
      <dgm:t>
        <a:bodyPr/>
        <a:lstStyle/>
        <a:p>
          <a:endParaRPr lang="ru-RU"/>
        </a:p>
      </dgm:t>
    </dgm:pt>
    <dgm:pt modelId="{5F295C91-E6F1-4F02-805B-A84D72EF0AB7}">
      <dgm:prSet custT="1"/>
      <dgm:spPr/>
      <dgm:t>
        <a:bodyPr/>
        <a:lstStyle/>
        <a:p>
          <a:pPr algn="ctr"/>
          <a:r>
            <a:rPr lang="ru-RU" sz="2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Национальный проект «Демография»</a:t>
          </a:r>
          <a:endParaRPr lang="ru-RU" sz="24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95DA21-D59D-43C6-B700-CEFE8BB28858}" type="sibTrans" cxnId="{CE214153-6349-4B30-AEE7-3D806BA33C46}">
      <dgm:prSet/>
      <dgm:spPr/>
      <dgm:t>
        <a:bodyPr/>
        <a:lstStyle/>
        <a:p>
          <a:endParaRPr lang="ru-RU" dirty="0"/>
        </a:p>
      </dgm:t>
    </dgm:pt>
    <dgm:pt modelId="{5D71EE05-31B0-4851-AAEC-E0C5D91B9B0E}" type="parTrans" cxnId="{CE214153-6349-4B30-AEE7-3D806BA33C46}">
      <dgm:prSet/>
      <dgm:spPr/>
      <dgm:t>
        <a:bodyPr/>
        <a:lstStyle/>
        <a:p>
          <a:endParaRPr lang="ru-RU"/>
        </a:p>
      </dgm:t>
    </dgm:pt>
    <dgm:pt modelId="{943E9F23-E861-4BA0-A443-6FE5433EC1C1}" type="pres">
      <dgm:prSet presAssocID="{CD3C3BD8-5AFE-4A8F-92E1-82DFC2E7A94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19C26C-F2E3-4D44-9C25-1B7CB9800C4A}" type="pres">
      <dgm:prSet presAssocID="{CD3C3BD8-5AFE-4A8F-92E1-82DFC2E7A940}" presName="dummyMaxCanvas" presStyleCnt="0">
        <dgm:presLayoutVars/>
      </dgm:prSet>
      <dgm:spPr/>
    </dgm:pt>
    <dgm:pt modelId="{9AD18184-8E37-49E5-A728-4CE1592B12BB}" type="pres">
      <dgm:prSet presAssocID="{CD3C3BD8-5AFE-4A8F-92E1-82DFC2E7A940}" presName="FiveNodes_1" presStyleLbl="node1" presStyleIdx="0" presStyleCnt="5" custScaleX="113960" custScaleY="76540" custLinFactNeighborX="11524" custLinFactNeighborY="24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11A107-F662-48FC-8B30-8106DC85DA6F}" type="pres">
      <dgm:prSet presAssocID="{CD3C3BD8-5AFE-4A8F-92E1-82DFC2E7A940}" presName="FiveNodes_2" presStyleLbl="node1" presStyleIdx="1" presStyleCnt="5" custScaleX="108786" custScaleY="112941" custLinFactNeighborX="3487" custLinFactNeighborY="-77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FA52B-2850-48A9-BA19-EB181876558C}" type="pres">
      <dgm:prSet presAssocID="{CD3C3BD8-5AFE-4A8F-92E1-82DFC2E7A940}" presName="FiveNodes_3" presStyleLbl="node1" presStyleIdx="2" presStyleCnt="5" custScaleX="105529" custScaleY="105957" custLinFactNeighborX="-3411" custLinFactNeighborY="-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52EA21-15FC-4CC5-91A2-41D30FCB9175}" type="pres">
      <dgm:prSet presAssocID="{CD3C3BD8-5AFE-4A8F-92E1-82DFC2E7A940}" presName="FiveNodes_4" presStyleLbl="node1" presStyleIdx="3" presStyleCnt="5" custScaleX="38880" custScaleY="156406" custLinFactNeighborX="-7927" custLinFactNeighborY="543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9DC285-6897-47B0-8000-E30A7181A258}" type="pres">
      <dgm:prSet presAssocID="{CD3C3BD8-5AFE-4A8F-92E1-82DFC2E7A940}" presName="FiveNodes_5" presStyleLbl="node1" presStyleIdx="4" presStyleCnt="5" custScaleX="35056" custScaleY="156696" custLinFactNeighborX="25564" custLinFactNeighborY="-610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819C60-ABDF-45FF-B3A4-47BD345A875C}" type="pres">
      <dgm:prSet presAssocID="{CD3C3BD8-5AFE-4A8F-92E1-82DFC2E7A940}" presName="FiveConn_1-2" presStyleLbl="fgAccFollowNode1" presStyleIdx="0" presStyleCnt="4" custFlipHor="1" custScaleX="78084" custScaleY="100000" custLinFactX="-400000" custLinFactNeighborX="-442383" custLinFactNeighborY="-467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DB21D8-9EDC-47E5-8C2A-08417AED61B6}" type="pres">
      <dgm:prSet presAssocID="{CD3C3BD8-5AFE-4A8F-92E1-82DFC2E7A940}" presName="FiveConn_2-3" presStyleLbl="fgAccFollowNode1" presStyleIdx="1" presStyleCnt="4" custScaleX="64669" custScaleY="100000" custLinFactY="-100000" custLinFactNeighborX="85657" custLinFactNeighborY="-121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802B36-1AE1-4954-9DDE-7BC190FFB08A}" type="pres">
      <dgm:prSet presAssocID="{CD3C3BD8-5AFE-4A8F-92E1-82DFC2E7A940}" presName="FiveConn_3-4" presStyleLbl="fgAccFollowNode1" presStyleIdx="2" presStyleCnt="4" custScaleX="61751" custScaleY="100000" custLinFactY="-97381" custLinFactNeighborX="868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2A4739-CAD9-4860-A7B1-9484C939F220}" type="pres">
      <dgm:prSet presAssocID="{CD3C3BD8-5AFE-4A8F-92E1-82DFC2E7A940}" presName="FiveConn_4-5" presStyleLbl="fgAccFollowNode1" presStyleIdx="3" presStyleCnt="4" custScaleX="60420" custScaleY="100000" custLinFactX="-500000" custLinFactY="-174304" custLinFactNeighborX="-552615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0A362-0E35-482F-B1B4-1EDF9F718501}" type="pres">
      <dgm:prSet presAssocID="{CD3C3BD8-5AFE-4A8F-92E1-82DFC2E7A94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2DE9CC-53F1-4783-A4B7-1A9FDD14BCC7}" type="pres">
      <dgm:prSet presAssocID="{CD3C3BD8-5AFE-4A8F-92E1-82DFC2E7A94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7CAE1C-BBF1-4DBB-93D8-FEE5D1EC97A9}" type="pres">
      <dgm:prSet presAssocID="{CD3C3BD8-5AFE-4A8F-92E1-82DFC2E7A94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93D882-6A35-4DEF-8EE9-7FE12C3FDB40}" type="pres">
      <dgm:prSet presAssocID="{CD3C3BD8-5AFE-4A8F-92E1-82DFC2E7A94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9BEE86-8BB7-45F0-903C-A05AA8C4D620}" type="pres">
      <dgm:prSet presAssocID="{CD3C3BD8-5AFE-4A8F-92E1-82DFC2E7A94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75B37C-6E66-4D5B-A842-3CB7DC4E4B6E}" type="presOf" srcId="{74DF105E-77EE-4684-98CC-F50B5B02A36D}" destId="{E752EA21-15FC-4CC5-91A2-41D30FCB9175}" srcOrd="0" destOrd="0" presId="urn:microsoft.com/office/officeart/2005/8/layout/vProcess5"/>
    <dgm:cxn modelId="{CEE9FAF9-B3F6-4481-8338-5D37F0A63704}" type="presOf" srcId="{047D11EE-6AF8-4369-B1B9-458812ED62AC}" destId="{549BEE86-8BB7-45F0-903C-A05AA8C4D620}" srcOrd="1" destOrd="0" presId="urn:microsoft.com/office/officeart/2005/8/layout/vProcess5"/>
    <dgm:cxn modelId="{C00AC997-ADD3-4134-A84E-BBFA70C4A443}" type="presOf" srcId="{E23B0DA7-7FA2-41E7-9715-CE8CD7035BA0}" destId="{E92A4739-CAD9-4860-A7B1-9484C939F220}" srcOrd="0" destOrd="0" presId="urn:microsoft.com/office/officeart/2005/8/layout/vProcess5"/>
    <dgm:cxn modelId="{72504AC8-C296-46B0-9A00-0AA18F3EADBE}" srcId="{CD3C3BD8-5AFE-4A8F-92E1-82DFC2E7A940}" destId="{B2ECEEF6-675A-49CD-A8A3-21F5D22F578C}" srcOrd="11" destOrd="0" parTransId="{D3033500-A781-49B8-B61B-C97C65E36528}" sibTransId="{13CF4262-5DDF-482B-88F2-E5490E62B164}"/>
    <dgm:cxn modelId="{C22CE978-C86E-4212-A197-15A36801B2A5}" srcId="{CD3C3BD8-5AFE-4A8F-92E1-82DFC2E7A940}" destId="{047D11EE-6AF8-4369-B1B9-458812ED62AC}" srcOrd="4" destOrd="0" parTransId="{6360B5E5-9BFB-459E-BFC4-C9BAD31433C3}" sibTransId="{699B2BD7-FD66-4AB3-8DB7-1DE11560BA2D}"/>
    <dgm:cxn modelId="{CE214153-6349-4B30-AEE7-3D806BA33C46}" srcId="{CD3C3BD8-5AFE-4A8F-92E1-82DFC2E7A940}" destId="{5F295C91-E6F1-4F02-805B-A84D72EF0AB7}" srcOrd="0" destOrd="0" parTransId="{5D71EE05-31B0-4851-AAEC-E0C5D91B9B0E}" sibTransId="{E295DA21-D59D-43C6-B700-CEFE8BB28858}"/>
    <dgm:cxn modelId="{0FACAF33-EB52-420C-958C-B364157462A9}" srcId="{CD3C3BD8-5AFE-4A8F-92E1-82DFC2E7A940}" destId="{D7C9B7FD-0079-4321-A878-D31C02E2CD29}" srcOrd="13" destOrd="0" parTransId="{9FF91774-14C7-4ED9-BFA0-FB31BB631936}" sibTransId="{FA1E85D1-DB7D-4066-8774-10DFFC1E00B0}"/>
    <dgm:cxn modelId="{DE44A9BE-D30A-4CEB-9E2B-750E9C8D2AF6}" srcId="{CD3C3BD8-5AFE-4A8F-92E1-82DFC2E7A940}" destId="{54A8A414-F2A8-438C-AA59-E4C8C200A461}" srcOrd="7" destOrd="0" parTransId="{CF33E6C4-71AD-47BE-8E9E-3E26A6AD4324}" sibTransId="{59D97D3E-50CE-4F9A-908A-98E1C6CA209E}"/>
    <dgm:cxn modelId="{6FAF6312-B411-4FB2-A427-EC81E1127980}" type="presOf" srcId="{74DF105E-77EE-4684-98CC-F50B5B02A36D}" destId="{BE93D882-6A35-4DEF-8EE9-7FE12C3FDB40}" srcOrd="1" destOrd="0" presId="urn:microsoft.com/office/officeart/2005/8/layout/vProcess5"/>
    <dgm:cxn modelId="{CB3CE176-A45C-42A0-83C6-01454C0292CC}" srcId="{CD3C3BD8-5AFE-4A8F-92E1-82DFC2E7A940}" destId="{74DF105E-77EE-4684-98CC-F50B5B02A36D}" srcOrd="3" destOrd="0" parTransId="{E5BA8BE5-D8E8-4A20-A266-78A6A3B802BD}" sibTransId="{E23B0DA7-7FA2-41E7-9715-CE8CD7035BA0}"/>
    <dgm:cxn modelId="{A9AE0D4B-9BEF-4535-B9B1-32F46599B5F4}" type="presOf" srcId="{E295DA21-D59D-43C6-B700-CEFE8BB28858}" destId="{C6819C60-ABDF-45FF-B3A4-47BD345A875C}" srcOrd="0" destOrd="0" presId="urn:microsoft.com/office/officeart/2005/8/layout/vProcess5"/>
    <dgm:cxn modelId="{6E23308A-1E04-4F37-8615-971EC12056B6}" type="presOf" srcId="{047D11EE-6AF8-4369-B1B9-458812ED62AC}" destId="{279DC285-6897-47B0-8000-E30A7181A258}" srcOrd="0" destOrd="0" presId="urn:microsoft.com/office/officeart/2005/8/layout/vProcess5"/>
    <dgm:cxn modelId="{55451DAE-1DF0-4D86-977B-20863EC71509}" type="presOf" srcId="{CD3C3BD8-5AFE-4A8F-92E1-82DFC2E7A940}" destId="{943E9F23-E861-4BA0-A443-6FE5433EC1C1}" srcOrd="0" destOrd="0" presId="urn:microsoft.com/office/officeart/2005/8/layout/vProcess5"/>
    <dgm:cxn modelId="{01C52809-9909-4559-A9B3-81A906018D00}" type="presOf" srcId="{CA755499-8CC6-4E03-9E50-C9ABB39E960F}" destId="{877CAE1C-BBF1-4DBB-93D8-FEE5D1EC97A9}" srcOrd="1" destOrd="0" presId="urn:microsoft.com/office/officeart/2005/8/layout/vProcess5"/>
    <dgm:cxn modelId="{44B00A23-E4EE-4DBD-8486-ADD3A4F9CC02}" srcId="{CD3C3BD8-5AFE-4A8F-92E1-82DFC2E7A940}" destId="{865C42CE-AD15-4B09-8D01-BA6F2A2E533A}" srcOrd="12" destOrd="0" parTransId="{504198F3-ACD9-4ACF-9E85-E50D24284856}" sibTransId="{7B5EEBBF-32B7-4F85-9B63-78ECE9D57680}"/>
    <dgm:cxn modelId="{3D21C9FF-37B8-42C3-9E87-045FFF6E814E}" type="presOf" srcId="{5F295C91-E6F1-4F02-805B-A84D72EF0AB7}" destId="{5EE0A362-0E35-482F-B1B4-1EDF9F718501}" srcOrd="1" destOrd="0" presId="urn:microsoft.com/office/officeart/2005/8/layout/vProcess5"/>
    <dgm:cxn modelId="{F60FF263-7B1A-4240-B90B-CA5548B994E7}" srcId="{CD3C3BD8-5AFE-4A8F-92E1-82DFC2E7A940}" destId="{FDE5F0AB-0A1C-4F69-B533-E1CED35749A4}" srcOrd="8" destOrd="0" parTransId="{843ED0A2-33DF-4E4B-A167-3A201CD40DDE}" sibTransId="{39BD5169-BA52-4D70-B8F0-FDC7388D98B8}"/>
    <dgm:cxn modelId="{4FB177F8-D119-4F4A-B306-96E0B1C8CB74}" srcId="{CD3C3BD8-5AFE-4A8F-92E1-82DFC2E7A940}" destId="{514AA5D1-2B1F-4199-BAB3-61A937DE3D4C}" srcOrd="6" destOrd="0" parTransId="{D827DAFC-74B9-4EB8-AEC0-6073AD6EC3BD}" sibTransId="{043199AD-ED52-4E8E-B304-D8C71B4594B4}"/>
    <dgm:cxn modelId="{3C639A9B-31FF-4C9A-AF3F-5FC3420AE139}" srcId="{CD3C3BD8-5AFE-4A8F-92E1-82DFC2E7A940}" destId="{476AD05E-2ECB-4AC6-8731-7D4D98FB0E3F}" srcOrd="10" destOrd="0" parTransId="{CDEB913F-DB5C-4609-917F-116333F432ED}" sibTransId="{B1B3ABB9-13D9-4420-B589-7B44D66C8091}"/>
    <dgm:cxn modelId="{66ACA979-BB9A-4BC5-907B-BE245A5310D0}" srcId="{CD3C3BD8-5AFE-4A8F-92E1-82DFC2E7A940}" destId="{94A67D5C-BD90-4BF6-A599-AD4A0735B279}" srcOrd="5" destOrd="0" parTransId="{D19DE2E9-5DF0-484D-9141-EE7BECA80E74}" sibTransId="{438387E4-62B4-4B76-BA5A-0A0B30464166}"/>
    <dgm:cxn modelId="{FA93D175-4BD5-4E61-95B6-4BC7BBBA9D7E}" type="presOf" srcId="{2779B9E2-2A91-4C47-8B04-0B38C4EEA9FA}" destId="{B7DB21D8-9EDC-47E5-8C2A-08417AED61B6}" srcOrd="0" destOrd="0" presId="urn:microsoft.com/office/officeart/2005/8/layout/vProcess5"/>
    <dgm:cxn modelId="{F0439B8C-1293-42EE-85E5-76625BA9C0CF}" srcId="{CD3C3BD8-5AFE-4A8F-92E1-82DFC2E7A940}" destId="{6CABADCC-F9AD-4A27-B915-667B5DF5D248}" srcOrd="9" destOrd="0" parTransId="{35A7C0C5-925D-45FE-AD09-25AFDD6254C3}" sibTransId="{4E18BD58-BB02-4DDE-98F5-AF1DF0530B47}"/>
    <dgm:cxn modelId="{3A6E3457-01E1-436A-A1DD-FF834C74E2B4}" type="presOf" srcId="{5F295C91-E6F1-4F02-805B-A84D72EF0AB7}" destId="{9AD18184-8E37-49E5-A728-4CE1592B12BB}" srcOrd="0" destOrd="0" presId="urn:microsoft.com/office/officeart/2005/8/layout/vProcess5"/>
    <dgm:cxn modelId="{66C61B3B-A6A9-43C3-B4E3-582D687F0BCC}" type="presOf" srcId="{CA755499-8CC6-4E03-9E50-C9ABB39E960F}" destId="{CD6FA52B-2850-48A9-BA19-EB181876558C}" srcOrd="0" destOrd="0" presId="urn:microsoft.com/office/officeart/2005/8/layout/vProcess5"/>
    <dgm:cxn modelId="{197805EE-69FB-42B7-AD06-6ACBA37806FB}" srcId="{CD3C3BD8-5AFE-4A8F-92E1-82DFC2E7A940}" destId="{018D7597-03E7-49C3-91EE-D39100C7B871}" srcOrd="1" destOrd="0" parTransId="{81924B0B-3A1C-4935-9652-B9E8E8DC1104}" sibTransId="{2779B9E2-2A91-4C47-8B04-0B38C4EEA9FA}"/>
    <dgm:cxn modelId="{CF338E2E-DDD9-4009-82E1-8785765D42EC}" type="presOf" srcId="{018D7597-03E7-49C3-91EE-D39100C7B871}" destId="{1411A107-F662-48FC-8B30-8106DC85DA6F}" srcOrd="0" destOrd="0" presId="urn:microsoft.com/office/officeart/2005/8/layout/vProcess5"/>
    <dgm:cxn modelId="{AA17A9C3-8F80-49CD-AEDD-BE82324867C4}" srcId="{CD3C3BD8-5AFE-4A8F-92E1-82DFC2E7A940}" destId="{CA755499-8CC6-4E03-9E50-C9ABB39E960F}" srcOrd="2" destOrd="0" parTransId="{B938AAAD-D5D9-4C29-898D-66B31C7EEAE1}" sibTransId="{AEF48B39-114D-46F5-8B2A-6E9C7AD6ECF6}"/>
    <dgm:cxn modelId="{594A7F0F-F462-4B1C-9DC1-28B1F55C4B56}" type="presOf" srcId="{AEF48B39-114D-46F5-8B2A-6E9C7AD6ECF6}" destId="{73802B36-1AE1-4954-9DDE-7BC190FFB08A}" srcOrd="0" destOrd="0" presId="urn:microsoft.com/office/officeart/2005/8/layout/vProcess5"/>
    <dgm:cxn modelId="{C1E55BB4-7F34-4E27-A117-DB301F916B09}" type="presOf" srcId="{018D7597-03E7-49C3-91EE-D39100C7B871}" destId="{362DE9CC-53F1-4783-A4B7-1A9FDD14BCC7}" srcOrd="1" destOrd="0" presId="urn:microsoft.com/office/officeart/2005/8/layout/vProcess5"/>
    <dgm:cxn modelId="{618F870E-02E2-47BB-9005-8EC3B2C5EA74}" type="presParOf" srcId="{943E9F23-E861-4BA0-A443-6FE5433EC1C1}" destId="{6219C26C-F2E3-4D44-9C25-1B7CB9800C4A}" srcOrd="0" destOrd="0" presId="urn:microsoft.com/office/officeart/2005/8/layout/vProcess5"/>
    <dgm:cxn modelId="{028531E5-1A1A-4993-B7FE-BF02C1BD0920}" type="presParOf" srcId="{943E9F23-E861-4BA0-A443-6FE5433EC1C1}" destId="{9AD18184-8E37-49E5-A728-4CE1592B12BB}" srcOrd="1" destOrd="0" presId="urn:microsoft.com/office/officeart/2005/8/layout/vProcess5"/>
    <dgm:cxn modelId="{AE24BBE6-CB8D-41AE-86B6-E9BFBC247049}" type="presParOf" srcId="{943E9F23-E861-4BA0-A443-6FE5433EC1C1}" destId="{1411A107-F662-48FC-8B30-8106DC85DA6F}" srcOrd="2" destOrd="0" presId="urn:microsoft.com/office/officeart/2005/8/layout/vProcess5"/>
    <dgm:cxn modelId="{C560F273-DEB8-43AF-ADED-399061CDB71E}" type="presParOf" srcId="{943E9F23-E861-4BA0-A443-6FE5433EC1C1}" destId="{CD6FA52B-2850-48A9-BA19-EB181876558C}" srcOrd="3" destOrd="0" presId="urn:microsoft.com/office/officeart/2005/8/layout/vProcess5"/>
    <dgm:cxn modelId="{809BCB98-DA64-48A4-83D7-686796468F86}" type="presParOf" srcId="{943E9F23-E861-4BA0-A443-6FE5433EC1C1}" destId="{E752EA21-15FC-4CC5-91A2-41D30FCB9175}" srcOrd="4" destOrd="0" presId="urn:microsoft.com/office/officeart/2005/8/layout/vProcess5"/>
    <dgm:cxn modelId="{2787FF44-D778-4BEF-A5EA-5E89C10FEB16}" type="presParOf" srcId="{943E9F23-E861-4BA0-A443-6FE5433EC1C1}" destId="{279DC285-6897-47B0-8000-E30A7181A258}" srcOrd="5" destOrd="0" presId="urn:microsoft.com/office/officeart/2005/8/layout/vProcess5"/>
    <dgm:cxn modelId="{855CAE6D-2E40-4FDC-A64E-07FD28C32117}" type="presParOf" srcId="{943E9F23-E861-4BA0-A443-6FE5433EC1C1}" destId="{C6819C60-ABDF-45FF-B3A4-47BD345A875C}" srcOrd="6" destOrd="0" presId="urn:microsoft.com/office/officeart/2005/8/layout/vProcess5"/>
    <dgm:cxn modelId="{5949A9E8-D191-498A-947C-744C5A2110B1}" type="presParOf" srcId="{943E9F23-E861-4BA0-A443-6FE5433EC1C1}" destId="{B7DB21D8-9EDC-47E5-8C2A-08417AED61B6}" srcOrd="7" destOrd="0" presId="urn:microsoft.com/office/officeart/2005/8/layout/vProcess5"/>
    <dgm:cxn modelId="{728D1DA2-9DBE-4B0A-888D-857F4AF27CC0}" type="presParOf" srcId="{943E9F23-E861-4BA0-A443-6FE5433EC1C1}" destId="{73802B36-1AE1-4954-9DDE-7BC190FFB08A}" srcOrd="8" destOrd="0" presId="urn:microsoft.com/office/officeart/2005/8/layout/vProcess5"/>
    <dgm:cxn modelId="{F9C8B841-8579-47C6-84AC-DD28176B8E06}" type="presParOf" srcId="{943E9F23-E861-4BA0-A443-6FE5433EC1C1}" destId="{E92A4739-CAD9-4860-A7B1-9484C939F220}" srcOrd="9" destOrd="0" presId="urn:microsoft.com/office/officeart/2005/8/layout/vProcess5"/>
    <dgm:cxn modelId="{E3F6FAAF-BD23-4B4F-ABD7-1F5C064E3C64}" type="presParOf" srcId="{943E9F23-E861-4BA0-A443-6FE5433EC1C1}" destId="{5EE0A362-0E35-482F-B1B4-1EDF9F718501}" srcOrd="10" destOrd="0" presId="urn:microsoft.com/office/officeart/2005/8/layout/vProcess5"/>
    <dgm:cxn modelId="{45C0569D-9C67-44BA-84DC-22B4421C453B}" type="presParOf" srcId="{943E9F23-E861-4BA0-A443-6FE5433EC1C1}" destId="{362DE9CC-53F1-4783-A4B7-1A9FDD14BCC7}" srcOrd="11" destOrd="0" presId="urn:microsoft.com/office/officeart/2005/8/layout/vProcess5"/>
    <dgm:cxn modelId="{665BA70A-ED0F-4745-82F1-590857F3C2F9}" type="presParOf" srcId="{943E9F23-E861-4BA0-A443-6FE5433EC1C1}" destId="{877CAE1C-BBF1-4DBB-93D8-FEE5D1EC97A9}" srcOrd="12" destOrd="0" presId="urn:microsoft.com/office/officeart/2005/8/layout/vProcess5"/>
    <dgm:cxn modelId="{9F3DB141-7B8E-4962-B20A-8379E5318180}" type="presParOf" srcId="{943E9F23-E861-4BA0-A443-6FE5433EC1C1}" destId="{BE93D882-6A35-4DEF-8EE9-7FE12C3FDB40}" srcOrd="13" destOrd="0" presId="urn:microsoft.com/office/officeart/2005/8/layout/vProcess5"/>
    <dgm:cxn modelId="{D58E62B1-21B0-4A56-9C11-9209278EBE8D}" type="presParOf" srcId="{943E9F23-E861-4BA0-A443-6FE5433EC1C1}" destId="{549BEE86-8BB7-45F0-903C-A05AA8C4D62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D18184-8E37-49E5-A728-4CE1592B12BB}">
      <dsp:nvSpPr>
        <dsp:cNvPr id="0" name=""/>
        <dsp:cNvSpPr/>
      </dsp:nvSpPr>
      <dsp:spPr>
        <a:xfrm>
          <a:off x="526276" y="0"/>
          <a:ext cx="7465077" cy="7738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Национальный проект «Демография»</a:t>
          </a:r>
          <a:endParaRPr lang="ru-RU" sz="24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8940" y="22664"/>
        <a:ext cx="6109204" cy="728485"/>
      </dsp:txXfrm>
    </dsp:sp>
    <dsp:sp modelId="{1411A107-F662-48FC-8B30-8106DC85DA6F}">
      <dsp:nvSpPr>
        <dsp:cNvPr id="0" name=""/>
        <dsp:cNvSpPr/>
      </dsp:nvSpPr>
      <dsp:spPr>
        <a:xfrm>
          <a:off x="658436" y="864099"/>
          <a:ext cx="7126148" cy="11418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проект «Формирование системы    мотивации граждан к здоровому образу жизни, включая здоровое питание и отказ от вредных     привычек» («Укрепление общественного здоровья»)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1879" y="897542"/>
        <a:ext cx="5812233" cy="1074938"/>
      </dsp:txXfrm>
    </dsp:sp>
    <dsp:sp modelId="{CD6FA52B-2850-48A9-BA19-EB181876558C}">
      <dsp:nvSpPr>
        <dsp:cNvPr id="0" name=""/>
        <dsp:cNvSpPr/>
      </dsp:nvSpPr>
      <dsp:spPr>
        <a:xfrm>
          <a:off x="802421" y="2129011"/>
          <a:ext cx="6912795" cy="10712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Региональный проект «Формирование системы мотивации граждан к здоровому образу жизни, включая здоровое питание и отказ от вредных привычек»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3796" y="2160386"/>
        <a:ext cx="5640351" cy="1008467"/>
      </dsp:txXfrm>
    </dsp:sp>
    <dsp:sp modelId="{E752EA21-15FC-4CC5-91A2-41D30FCB9175}">
      <dsp:nvSpPr>
        <dsp:cNvPr id="0" name=""/>
        <dsp:cNvSpPr/>
      </dsp:nvSpPr>
      <dsp:spPr>
        <a:xfrm>
          <a:off x="3178723" y="3575391"/>
          <a:ext cx="2546877" cy="15812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Муниципальные                                                                        программы «Укрепление общественного здоровья»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Утверждены Постановлениями Администраций муниципальных образований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25036" y="3621704"/>
        <a:ext cx="2008564" cy="1488626"/>
      </dsp:txXfrm>
    </dsp:sp>
    <dsp:sp modelId="{279DC285-6897-47B0-8000-E30A7181A258}">
      <dsp:nvSpPr>
        <dsp:cNvPr id="0" name=""/>
        <dsp:cNvSpPr/>
      </dsp:nvSpPr>
      <dsp:spPr>
        <a:xfrm>
          <a:off x="5987005" y="3558688"/>
          <a:ext cx="2296382" cy="1584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Корпоративные    программы «Укрепление здоровья работающих»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6033404" y="3605087"/>
        <a:ext cx="1801732" cy="1491386"/>
      </dsp:txXfrm>
    </dsp:sp>
    <dsp:sp modelId="{C6819C60-ABDF-45FF-B3A4-47BD345A875C}">
      <dsp:nvSpPr>
        <dsp:cNvPr id="0" name=""/>
        <dsp:cNvSpPr/>
      </dsp:nvSpPr>
      <dsp:spPr>
        <a:xfrm flipH="1">
          <a:off x="658415" y="288033"/>
          <a:ext cx="513125" cy="65714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>
        <a:off x="773868" y="288033"/>
        <a:ext cx="282219" cy="530147"/>
      </dsp:txXfrm>
    </dsp:sp>
    <dsp:sp modelId="{B7DB21D8-9EDC-47E5-8C2A-08417AED61B6}">
      <dsp:nvSpPr>
        <dsp:cNvPr id="0" name=""/>
        <dsp:cNvSpPr/>
      </dsp:nvSpPr>
      <dsp:spPr>
        <a:xfrm>
          <a:off x="7290230" y="288031"/>
          <a:ext cx="424969" cy="65714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>
        <a:off x="7385848" y="288031"/>
        <a:ext cx="233733" cy="551965"/>
      </dsp:txXfrm>
    </dsp:sp>
    <dsp:sp modelId="{73802B36-1AE1-4954-9DDE-7BC190FFB08A}">
      <dsp:nvSpPr>
        <dsp:cNvPr id="0" name=""/>
        <dsp:cNvSpPr/>
      </dsp:nvSpPr>
      <dsp:spPr>
        <a:xfrm>
          <a:off x="7283150" y="1584174"/>
          <a:ext cx="405793" cy="657145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>
        <a:off x="7374453" y="1584174"/>
        <a:ext cx="223187" cy="556711"/>
      </dsp:txXfrm>
    </dsp:sp>
    <dsp:sp modelId="{E92A4739-CAD9-4860-A7B1-9484C939F220}">
      <dsp:nvSpPr>
        <dsp:cNvPr id="0" name=""/>
        <dsp:cNvSpPr/>
      </dsp:nvSpPr>
      <dsp:spPr>
        <a:xfrm>
          <a:off x="802432" y="1584175"/>
          <a:ext cx="397047" cy="65714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 dirty="0"/>
        </a:p>
      </dsp:txBody>
      <dsp:txXfrm>
        <a:off x="891768" y="1584175"/>
        <a:ext cx="218375" cy="558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30.04.2021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med-prof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403244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реализации мероприятий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Регионального проекта «Формирование системы мотивации граждан к здоровому образу жизни, включая здоровое питание и отказ от вредных привычек»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Краснодарском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крае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10858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67944" y="614035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8064" y="5698801"/>
            <a:ext cx="34563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 </a:t>
            </a:r>
          </a:p>
          <a:p>
            <a:pPr algn="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Вяликова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Наталия Евгеньевна, </a:t>
            </a:r>
          </a:p>
          <a:p>
            <a:pPr algn="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врач-методист отдела разработки, реализации и мониторинга муниципальных программ общественного здоровья ГБУЗ ЦОЗиМП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755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реализации корпоративных программ принимает участие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91 организация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общим охватом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17,6 тыс. чел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 сотрудников, определены основные факторы риска, оценка производственных и средовых факторов, влияющих на здоровье, потребности сотрудников, разработаны корпоративные программы, заключены Договора о сотрудничестве, предоставлен отчет за 1 квартал 2021г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416824" cy="70609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корпоративных программ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раснодарском крае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392352988"/>
              </p:ext>
            </p:extLst>
          </p:nvPr>
        </p:nvGraphicFramePr>
        <p:xfrm>
          <a:off x="395536" y="2564904"/>
          <a:ext cx="4176464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92524020"/>
              </p:ext>
            </p:extLst>
          </p:nvPr>
        </p:nvGraphicFramePr>
        <p:xfrm>
          <a:off x="4283968" y="2492896"/>
          <a:ext cx="468052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658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Выбранные направления (блоки) для реализации корпоративных программ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84462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18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Несвоевременное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(ГБУЗ «Темрюкская ЦРБ» МЗ КК, ГБУЗ «ГБ 2 города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Новороссийска»,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ГБУЗ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«Городская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поликлиника №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Краснодара»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МЗ КК, ГБУЗ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«Городская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больница № 3» города Сочи" МЗ КК, ГБУЗ «Павловская ЦРБ» МЗ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КК и др.).</a:t>
            </a:r>
          </a:p>
          <a:p>
            <a:pPr marL="109728" indent="0">
              <a:buNone/>
            </a:pPr>
            <a:r>
              <a:rPr lang="ru-RU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!Сроки предоставления отчетности:</a:t>
            </a:r>
          </a:p>
          <a:p>
            <a:pPr marL="109728" indent="0"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№4 к письму ГБУЗ ЦОЗиМП от 04.02.2021 исх.№01-16/62/21: ежеквартально, до 25 числа последнего месяца отчетного квартала - </a:t>
            </a:r>
            <a:r>
              <a:rPr lang="ru-RU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марта; 25 июня; 25 сентября; 25 декабря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Приложение №2 </a:t>
            </a:r>
            <a: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письму ГБУЗ ЦОЗиМП от 04.02.2021 исх.№01-16/62/21: 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ежегодно, в срок до 15 января года, следующего за отчетным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января 2022 года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endParaRPr lang="ru-RU" sz="1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Составление корпоративной программы с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минимальным количеством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блоков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 - выбрано только 1-2 направления (ГБУЗ «НИИ ККБ №1 им. проф. С.В.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Очаповского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 ГБУЗ «Кущевская ЦРБ» МЗ КК, ГБУЗ «ГП №5 Новороссийска» МЗ КК, ГБУЗ «Тимашевская ЦРБ» и др.). </a:t>
            </a:r>
          </a:p>
          <a:p>
            <a:pPr marL="452628" indent="-342900">
              <a:buAutoNum type="arabicPeriod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факторов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выявленных по результатам профилактического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осмотра,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корпоративной программе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 соответствующие блоки мероприятий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(ГБУЗ «ГП №1 города Краснодара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ГБУЗ «ГП №5 города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Краснодара»,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ГБУЗ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«Тихорецкая ЦРБ» МЗ КК и пр.).</a:t>
            </a:r>
          </a:p>
          <a:p>
            <a:pPr marL="452628" indent="-342900">
              <a:buAutoNum type="arabicPeriod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Ошибки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технического характера: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заполнение сведений о количестве сотрудников, участвующих в программе, оценке показателей здоровья, опечатки, несовпадение сведений, представленных  в корпоративной программе, информации в отчетной форме за 1 квартал и пр., предоставление программы  в варианте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(без подписи и печати руководителя) и пр. – исправление в индивидуальном порядке.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628" indent="-342900">
              <a:buAutoNum type="arabicPeriod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недостатки при формировании и предоставлении корпоративных программ и отчетности: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552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154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888017"/>
              </p:ext>
            </p:extLst>
          </p:nvPr>
        </p:nvGraphicFramePr>
        <p:xfrm>
          <a:off x="457200" y="692696"/>
          <a:ext cx="850728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7584" y="4293096"/>
            <a:ext cx="2592288" cy="158417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 программа Краснодарского края «Укрепление общественного здоровья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 Распоряжением Главы администрации (губернатора) Краснодарского края от 31.01.2020 №18/1-р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1943708" y="3926837"/>
            <a:ext cx="324036" cy="288032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4716016" y="3926837"/>
            <a:ext cx="288032" cy="288032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7452320" y="3926837"/>
            <a:ext cx="288032" cy="288032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466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7953631"/>
              </p:ext>
            </p:extLst>
          </p:nvPr>
        </p:nvGraphicFramePr>
        <p:xfrm>
          <a:off x="251521" y="1124744"/>
          <a:ext cx="8568951" cy="4719149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576283"/>
                <a:gridCol w="1733577"/>
                <a:gridCol w="2044832"/>
                <a:gridCol w="1657430"/>
                <a:gridCol w="1556829"/>
              </a:tblGrid>
              <a:tr h="569338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73" marR="647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73" marR="647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73" marR="647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73" marR="647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73" marR="647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981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Армавир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Выселковский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Динской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Кореновский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г.Краснодар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Ленинградский район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Славянский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г.Сочи,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Тихорецкий район.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73" marR="647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Анапский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Белореченский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Ейский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Кавказский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Красноармейский район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Курганинский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г.Новороссийск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Тимашевский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Усть-Лабинский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73" marR="647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Абинский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район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г.Геленджик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Каневской                       район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Кущевский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район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Лабинский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Новокубанский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район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Приморско-Ахтарский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Северский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г.Туапсе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73" marR="647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Апшеронский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Брюховецкий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Гулькевичский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Крыловской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Крымский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Новопокровский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Павловский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Тбилисский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Успенский район.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73" marR="647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Белоглинский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г.Горячий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Ключ,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Калининский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Мостовский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Отрадненский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Староминский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Темрюкский район, </a:t>
                      </a: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Щербиновский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1773" marR="64771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«Укрепление общественного здоровья»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27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 формировании муниципальных программ «Укрепление общественного здоровья» учитывают: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 структуры и причин смертности в муниципальном образовании;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нализ распространенности факторов риска ХНИЗ;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влияния иных факторов в конкретном муниципальном образовании;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нализ существующей инфраструктуры системы общественного здоровья.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 основании анализа готовится справка о состоянии общественного здоровья в муниципальном образовании, направляется для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межсекторального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межведомственного и экспертного обсуждения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 результатам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определяются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 и готовятся предложения о конкретных мероприятиях для включения в проект программы.</a:t>
            </a:r>
          </a:p>
          <a:p>
            <a:pPr marL="109728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Проект обсуждается и утверждается Главой муниципального образования.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«Укрепление общественного здоровья»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185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Рекомендации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здравоохранения  Российской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созданию региональных и муниципальных программ «Укрепление здоровья работающих», паспорт Регионального проекта «Формирование системы мотивации граждан к здоровому образу жизни, включая здоровое питание и отказ от вредных привычек», Региональная программа «Укрепление общественного здоровья» и пр. размещены на сайте ГБУЗ «ЦОЗиМП» </a:t>
            </a:r>
          </a:p>
          <a:p>
            <a:pPr marL="109728" indent="0" algn="ctr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://www.med-prof.ru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«Главная/Медицинская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профилактика/ Региональный проект «Укрепление общественного здоровья»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«Укрепление общественного здоровья»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577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охвата жителей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профилактическими мероприятиями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(профилактическими медицинскими осмотрами и диспансеризацией, диспансерным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наблюдением пациентов с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ХНИЗ).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информационно-коммуникационной кампании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профилактике ХНИЗ, формированию здорового образа жизни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мероприятий по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преодолению и профилактике зависимостей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(табачной, алкогольной, наркотической и пр.).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увеличению доли граждан, систематически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занимающихся физической культурой и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спортом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популяризации здорового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по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благоустройству мест массового отдыха населения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(районных парков), общественных территорий (центральные площади, парки и др.), предусмотренных государственными (муниципальными) программами формирования современной среды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развитию спортивной инфраструктуры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(строительство спортивных объектов, сооружений, установка спортивных площадок общей доступности и пр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учащимися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студентами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родительской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общественностью;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трудовыми коллективами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внедрение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корпоративных программ укрепления здоровья работающих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волонтеров,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социально-ориентированных некоммерческих организаций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 НКО).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74638"/>
            <a:ext cx="8208912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мероприятия Региональной и муниципальных программ «Укрепление общественного здоровья» в Краснодарском крае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34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0871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соответствии с письмом Министерства здравоохранения Краснодарского края от 08.02.2021 исх.№48-13-10-2928/21 осуществляется  ежемесячный мониторинг результатов информационно-коммуникационной кампании в рамках реализации муниципальных программ «Укрепление общественного здоровья».</a:t>
            </a:r>
          </a:p>
          <a:p>
            <a:pPr marL="109728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таблице представлена информация за 1 квартал 2021 года в разрезе муниципальных образований.</a:t>
            </a:r>
          </a:p>
          <a:p>
            <a:pPr marL="109728" indent="0" algn="just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информационно-коммуникационной кампании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576681"/>
              </p:ext>
            </p:extLst>
          </p:nvPr>
        </p:nvGraphicFramePr>
        <p:xfrm>
          <a:off x="683568" y="1325264"/>
          <a:ext cx="8136904" cy="4479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3621"/>
                <a:gridCol w="1162416"/>
                <a:gridCol w="1089764"/>
                <a:gridCol w="944462"/>
                <a:gridCol w="944462"/>
                <a:gridCol w="1380368"/>
                <a:gridCol w="871811"/>
              </a:tblGrid>
              <a:tr h="596196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9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муниципального образования</a:t>
                      </a:r>
                      <a:endParaRPr lang="ru-RU" sz="1100" kern="15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Проведенных радиоэфиров</a:t>
                      </a:r>
                      <a:endParaRPr lang="ru-RU" sz="1100" kern="15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Телеэфиров</a:t>
                      </a:r>
                      <a:endParaRPr lang="ru-RU" sz="1100" kern="15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Интервью</a:t>
                      </a:r>
                      <a:endParaRPr lang="ru-RU" sz="1100" kern="15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Публикаций в интернет-изданиях</a:t>
                      </a:r>
                      <a:endParaRPr lang="ru-RU" sz="1100" kern="15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Публикаций на официальном аккаунте организации</a:t>
                      </a:r>
                      <a:endParaRPr lang="ru-RU" sz="1100" kern="15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Публикаций в печатных изданиях</a:t>
                      </a:r>
                      <a:endParaRPr lang="ru-RU" sz="1100" kern="15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0175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г.Анапа</a:t>
                      </a:r>
                      <a:endParaRPr lang="ru-RU" sz="1100" kern="15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0175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Армавир</a:t>
                      </a:r>
                      <a:endParaRPr lang="ru-RU" sz="1100" kern="15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1926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0175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Белореченский</a:t>
                      </a:r>
                      <a:r>
                        <a:rPr lang="ru-RU" sz="9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100" kern="15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0175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Выселковский район</a:t>
                      </a:r>
                      <a:endParaRPr lang="ru-RU" sz="1100" kern="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0175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Динской район</a:t>
                      </a:r>
                      <a:endParaRPr lang="ru-RU" sz="1100" kern="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0175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Ейский район</a:t>
                      </a:r>
                      <a:endParaRPr lang="ru-RU" sz="1100" kern="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0175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Кавказский район</a:t>
                      </a:r>
                      <a:endParaRPr lang="ru-RU" sz="1100" kern="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0175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Кореновский район</a:t>
                      </a:r>
                      <a:endParaRPr lang="ru-RU" sz="1100" kern="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29331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Красноармейский район</a:t>
                      </a:r>
                      <a:endParaRPr lang="ru-RU" sz="1100" kern="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0175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г.Краснодар</a:t>
                      </a:r>
                      <a:endParaRPr lang="ru-RU" sz="1100" kern="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0175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Курганинский район</a:t>
                      </a:r>
                      <a:endParaRPr lang="ru-RU" sz="1100" kern="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0175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Ленинградский район</a:t>
                      </a:r>
                      <a:endParaRPr lang="ru-RU" sz="1100" kern="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0175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Новороссийск</a:t>
                      </a:r>
                      <a:endParaRPr lang="ru-RU" sz="1100" kern="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0175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Славянский район</a:t>
                      </a:r>
                      <a:endParaRPr lang="ru-RU" sz="1100" kern="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895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197028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Сочи</a:t>
                      </a:r>
                      <a:endParaRPr lang="ru-RU" sz="1100" kern="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0175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Тимашевский район</a:t>
                      </a:r>
                      <a:endParaRPr lang="ru-RU" sz="1100" kern="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0175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Тихорецкий район</a:t>
                      </a:r>
                      <a:endParaRPr lang="ru-RU" sz="1100" kern="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29331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Усть-Лабинский район</a:t>
                      </a:r>
                      <a:endParaRPr lang="ru-RU" sz="1100" kern="15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0" kern="1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  <a:tr h="201757">
                <a:tc>
                  <a:txBody>
                    <a:bodyPr/>
                    <a:lstStyle/>
                    <a:p>
                      <a:pPr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100" b="1" kern="150" dirty="0"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2507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989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997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1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/>
                        <a:cs typeface="Times New Roman" panose="02020603050405020304" pitchFamily="18" charset="0"/>
                      </a:endParaRPr>
                    </a:p>
                  </a:txBody>
                  <a:tcPr marL="60079" marR="60079" marT="0" marB="0" anchor="ctr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360040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806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4006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мониторинга информационно-коммуникационной кампании в рамках реализации муниципальных программ «Укрепление общественного здоровья» выявлены </a:t>
            </a:r>
            <a:r>
              <a:rPr lang="ru-RU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 недостатки:</a:t>
            </a:r>
          </a:p>
          <a:p>
            <a:pPr marL="109728" indent="0" algn="just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Несвоевременное предоставление  отчетности.</a:t>
            </a:r>
          </a:p>
          <a:p>
            <a:pPr marL="109728" indent="0" algn="just">
              <a:buNone/>
            </a:pP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!!!Сроки предоставления, в соответствии с письмом МЗ КК от 08.02.2021 исх.№48-13-10-2928/21,   - </a:t>
            </a:r>
            <a:r>
              <a:rPr lang="ru-RU" sz="1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ежемесячно, в срок до 15 числа месяца, следующего за отчетным.</a:t>
            </a:r>
          </a:p>
          <a:p>
            <a:pPr marL="109728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Низкая информационная активность, не использование всех возможных медиаканалов связи.</a:t>
            </a:r>
          </a:p>
          <a:p>
            <a:pPr marL="109728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Не соответствие информации, представленной в отчетной форме, отчетности в Парусе (в части школ здоровья).</a:t>
            </a:r>
          </a:p>
          <a:p>
            <a:pPr marL="109728" indent="0" algn="ctr">
              <a:buNone/>
            </a:pPr>
            <a:endParaRPr lang="ru-RU" sz="1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sz="1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Рекомендовано: </a:t>
            </a:r>
          </a:p>
          <a:p>
            <a:pPr marL="109728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беспечить контроль за своевременным предоставлением отчетности.</a:t>
            </a:r>
          </a:p>
          <a:p>
            <a:pPr marL="109728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Обеспечить усиление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активности, в том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числе, посредством увеличения количества публикаций на официальном аккаунте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организации.</a:t>
            </a:r>
          </a:p>
          <a:p>
            <a:pPr marL="109728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 проведении информационно-коммуникационной кампании использовать все возможные медиаканалы связи. </a:t>
            </a:r>
          </a:p>
          <a:p>
            <a:pPr marL="109728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 Графе «Школа пациентов» указывать число проведенных занятий и охват граждан, например 7/40 (7 занятий, 40 человек). Обеспечить соответствие сведений, представленных в отчетной форме по ИКК, с отчетной формой «школы здоровья» в Парусе.</a:t>
            </a:r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информационно-коммуникационной кампании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360040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223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/>
          </a:bodyPr>
          <a:lstStyle/>
          <a:p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здравоохранения Краснодарского края исх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.№ 48-03.1-06-1064/21 от 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21.01.2021 :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№1 – Договор о сотрудничестве в разработке и внедрении корпоративной модельной программы;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№2 – Корпоративные модельные программы «Укрепление здоровья работающих»;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ежеквартального отчета о реализации корпоративной программы укрепления здоровья сотрудников.</a:t>
            </a:r>
          </a:p>
          <a:p>
            <a:pPr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ГБУЗ «ЦОЗиМП» от 04.02.2021 исх.№</a:t>
            </a:r>
            <a:r>
              <a:rPr lang="ru-RU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01-16/62/21: 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№1 - перечень медицинских организаций и закрепленных предприятий;</a:t>
            </a:r>
          </a:p>
          <a:p>
            <a:pPr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№2 - пример корпоративной программы «Укрепление здоровья работающих»;</a:t>
            </a:r>
          </a:p>
          <a:p>
            <a:pPr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№3 - Приложение к корпоративным модельным программам «Укрепление здоровья работающих» (практики корпоративных программ; методика оценки ситуации, определения базовых показателей результата, оценки процесса и результатов);</a:t>
            </a:r>
          </a:p>
          <a:p>
            <a:pPr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№4 – форма ежеквартального отчета о реализации корпоративной программы укрепления здоровья сотрудников .</a:t>
            </a:r>
          </a:p>
          <a:p>
            <a:pPr marL="109728" indent="0">
              <a:buNone/>
            </a:pPr>
            <a:endParaRPr lang="ru-RU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Корпоративные программы «Укрепление здоровья работающих». Методическая поддержка.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50405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457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994</TotalTime>
  <Words>1372</Words>
  <Application>Microsoft Office PowerPoint</Application>
  <PresentationFormat>Экран (4:3)</PresentationFormat>
  <Paragraphs>312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О реализации мероприятий  Регионального проекта «Формирование системы мотивации граждан к здоровому образу жизни, включая здоровое питание и отказ от вредных привычек»   в Краснодарском крае </vt:lpstr>
      <vt:lpstr>Нормативно-правовая база</vt:lpstr>
      <vt:lpstr>Муниципальные программы  «Укрепление общественного здоровья»</vt:lpstr>
      <vt:lpstr>Муниципальные программы  «Укрепление общественного здоровья»</vt:lpstr>
      <vt:lpstr>Муниципальные программы  «Укрепление общественного здоровья»</vt:lpstr>
      <vt:lpstr>Основные мероприятия Региональной и муниципальных программ «Укрепление общественного здоровья» в Краснодарском крае</vt:lpstr>
      <vt:lpstr>Проведение информационно-коммуникационной кампании</vt:lpstr>
      <vt:lpstr>Проведение информационно-коммуникационной кампании</vt:lpstr>
      <vt:lpstr>Корпоративные программы «Укрепление здоровья работающих». Методическая поддержка.</vt:lpstr>
      <vt:lpstr>Реализация корпоративных программ в Краснодарском крае</vt:lpstr>
      <vt:lpstr>Выбранные направления (блоки) для реализации корпоративных программ</vt:lpstr>
      <vt:lpstr>Основные недостатки при формировании и предоставлении корпоративных программ и отчетности: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муниципальных и корпоративных программ «Укрепление общественного здоровья»  в Краснодарском крае </dc:title>
  <dc:creator>Вяликова Наталия</dc:creator>
  <cp:lastModifiedBy>Вяликова Наталия</cp:lastModifiedBy>
  <cp:revision>123</cp:revision>
  <cp:lastPrinted>2021-04-23T13:39:04Z</cp:lastPrinted>
  <dcterms:created xsi:type="dcterms:W3CDTF">2021-04-21T13:51:22Z</dcterms:created>
  <dcterms:modified xsi:type="dcterms:W3CDTF">2021-04-30T05:37:28Z</dcterms:modified>
</cp:coreProperties>
</file>